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64" r:id="rId2"/>
    <p:sldId id="257" r:id="rId3"/>
    <p:sldId id="258" r:id="rId4"/>
    <p:sldId id="259" r:id="rId5"/>
    <p:sldId id="260" r:id="rId6"/>
    <p:sldId id="265" r:id="rId7"/>
    <p:sldId id="261" r:id="rId8"/>
    <p:sldId id="266" r:id="rId9"/>
    <p:sldId id="262"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56545" autoAdjust="0"/>
  </p:normalViewPr>
  <p:slideViewPr>
    <p:cSldViewPr snapToGrid="0">
      <p:cViewPr varScale="1">
        <p:scale>
          <a:sx n="41" d="100"/>
          <a:sy n="41" d="100"/>
        </p:scale>
        <p:origin x="18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0C6212-01F9-4AF2-9306-1796F9073D8C}" type="datetimeFigureOut">
              <a:rPr lang="en-US" smtClean="0"/>
              <a:t>4/25/2021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2C593D-F1E8-4829-A95D-CD434A436E29}" type="slidenum">
              <a:rPr lang="en-US" smtClean="0"/>
              <a:t>‹#›</a:t>
            </a:fld>
            <a:endParaRPr lang="en-US"/>
          </a:p>
        </p:txBody>
      </p:sp>
    </p:spTree>
    <p:extLst>
      <p:ext uri="{BB962C8B-B14F-4D97-AF65-F5344CB8AC3E}">
        <p14:creationId xmlns:p14="http://schemas.microsoft.com/office/powerpoint/2010/main" val="1828757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7000"/>
              </a:lnSpc>
              <a:spcBef>
                <a:spcPts val="0"/>
              </a:spcBef>
              <a:spcAft>
                <a:spcPts val="800"/>
              </a:spcAft>
              <a:buClrTx/>
              <a:buSzPts val="1000"/>
              <a:buFont typeface="Symbol" panose="05050102010706020507" pitchFamily="18" charset="2"/>
              <a:buChar char=""/>
              <a:tabLst>
                <a:tab pos="457200" algn="l"/>
              </a:tabLst>
              <a:defRPr/>
            </a:pPr>
            <a:r>
              <a:rPr kumimoji="0" lang="en-US" sz="12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 gap analysis is the procedure airports and airlines apply to determine the steps lacking from a required state of existence. Gap analysis is a comprehensive technique helping to evaluate and compare the aviation current and future state (SMS management tool, 2021).</a:t>
            </a:r>
          </a:p>
          <a:p>
            <a:pPr marL="342900" marR="0" lvl="0" indent="-342900" algn="l" defTabSz="914400" rtl="0" eaLnBrk="1" fontAlgn="auto" latinLnBrk="0" hangingPunct="1">
              <a:lnSpc>
                <a:spcPct val="107000"/>
              </a:lnSpc>
              <a:spcBef>
                <a:spcPts val="0"/>
              </a:spcBef>
              <a:spcAft>
                <a:spcPts val="800"/>
              </a:spcAft>
              <a:buClrTx/>
              <a:buSzPts val="1000"/>
              <a:buFont typeface="Symbol" panose="05050102010706020507" pitchFamily="18" charset="2"/>
              <a:buChar char=""/>
              <a:tabLst>
                <a:tab pos="457200" algn="l"/>
              </a:tabLst>
              <a:defRPr/>
            </a:pPr>
            <a:r>
              <a:rPr kumimoji="0" lang="en-US" sz="12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It describes the current situation and develops goals for the expected conditions. Gap analysis is performed in unique, structured, identifiable, and specific steps. The process begins with a scope definition. After that, a description of how the study will be conducted.</a:t>
            </a:r>
          </a:p>
          <a:p>
            <a:pPr marL="342900" marR="0" lvl="0" indent="-342900" algn="l" defTabSz="914400" rtl="0" eaLnBrk="1" fontAlgn="auto" latinLnBrk="0" hangingPunct="1">
              <a:lnSpc>
                <a:spcPct val="107000"/>
              </a:lnSpc>
              <a:spcBef>
                <a:spcPts val="0"/>
              </a:spcBef>
              <a:spcAft>
                <a:spcPts val="800"/>
              </a:spcAft>
              <a:buClrTx/>
              <a:buSzPts val="1000"/>
              <a:buFont typeface="Symbol" panose="05050102010706020507" pitchFamily="18" charset="2"/>
              <a:buChar char=""/>
              <a:tabLst>
                <a:tab pos="457200" algn="l"/>
              </a:tabLst>
              <a:defRPr/>
            </a:pPr>
            <a:r>
              <a:rPr kumimoji="0" lang="en-US" sz="1200" b="0" i="0" u="none" strike="noStrike" kern="1200" cap="none" spc="0" normalizeH="0" baseline="0" noProof="0" dirty="0" smtClean="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The expected conditions are prearranged in the process, considering set regulations, performance indicators, standards, and so on (SMS management tool, 2021). The process is time-consuming, but with a clear and properly handled gap analysis, there will be time-saving in the long run, acquiring reliable results.</a:t>
            </a:r>
          </a:p>
          <a:p>
            <a:endParaRPr lang="en-US" dirty="0"/>
          </a:p>
        </p:txBody>
      </p:sp>
      <p:sp>
        <p:nvSpPr>
          <p:cNvPr id="4" name="Slide Number Placeholder 3"/>
          <p:cNvSpPr>
            <a:spLocks noGrp="1"/>
          </p:cNvSpPr>
          <p:nvPr>
            <p:ph type="sldNum" sz="quarter" idx="10"/>
          </p:nvPr>
        </p:nvSpPr>
        <p:spPr/>
        <p:txBody>
          <a:bodyPr/>
          <a:lstStyle/>
          <a:p>
            <a:fld id="{902C593D-F1E8-4829-A95D-CD434A436E29}" type="slidenum">
              <a:rPr lang="en-US" smtClean="0"/>
              <a:t>2</a:t>
            </a:fld>
            <a:endParaRPr lang="en-US"/>
          </a:p>
        </p:txBody>
      </p:sp>
    </p:spTree>
    <p:extLst>
      <p:ext uri="{BB962C8B-B14F-4D97-AF65-F5344CB8AC3E}">
        <p14:creationId xmlns:p14="http://schemas.microsoft.com/office/powerpoint/2010/main" val="547728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gap analysis ensures that airlines can conduct a self-audit to determine the best-practice standards. After the safety management team completes the gap analysis, it sets a road map for:</a:t>
            </a:r>
          </a:p>
          <a:p>
            <a:pPr marL="800100" marR="0" lvl="1"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Preparation of a Safety Management System (SMS) implementation plan helps address and manage the likely shortcomings.</a:t>
            </a:r>
          </a:p>
          <a:p>
            <a:pPr marL="800100" marR="0" lvl="1"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Successful preparation for external audits.</a:t>
            </a:r>
          </a:p>
          <a:p>
            <a:pPr marL="800100" marR="0" lvl="1"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Understanding where the aviation industry should focus more time and the resources to correct inadequacies present in the aviation SMS (SMS management tool, 2021).</a:t>
            </a:r>
          </a:p>
          <a:p>
            <a:pPr marL="800100" marR="0" lvl="1"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After performing a gap analysis, a company can identify how the SMS functions on every categorical level.</a:t>
            </a:r>
          </a:p>
          <a:p>
            <a:endParaRPr lang="en-US" dirty="0"/>
          </a:p>
        </p:txBody>
      </p:sp>
      <p:sp>
        <p:nvSpPr>
          <p:cNvPr id="4" name="Slide Number Placeholder 3"/>
          <p:cNvSpPr>
            <a:spLocks noGrp="1"/>
          </p:cNvSpPr>
          <p:nvPr>
            <p:ph type="sldNum" sz="quarter" idx="10"/>
          </p:nvPr>
        </p:nvSpPr>
        <p:spPr/>
        <p:txBody>
          <a:bodyPr/>
          <a:lstStyle/>
          <a:p>
            <a:fld id="{902C593D-F1E8-4829-A95D-CD434A436E29}" type="slidenum">
              <a:rPr lang="en-US" smtClean="0"/>
              <a:t>3</a:t>
            </a:fld>
            <a:endParaRPr lang="en-US"/>
          </a:p>
        </p:txBody>
      </p:sp>
    </p:spTree>
    <p:extLst>
      <p:ext uri="{BB962C8B-B14F-4D97-AF65-F5344CB8AC3E}">
        <p14:creationId xmlns:p14="http://schemas.microsoft.com/office/powerpoint/2010/main" val="1311874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gap analysis is a process that needs a model to work as intended as it is subdivided into sections like; hazard identification systems, regulations management, safety goals and objectives, analysis capabilities, investigation capabilities, and so on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Lutte</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2018).</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Safety management divides the gap analysis into manageable sections to experts with skills to handle them. The following are scores on the SMS performance checklist.</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0 shows no action performed.</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1 shows action initiated but no action taken,</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2 shows action take n to meet the requirements. It is demonstrated by observable employees’ actions, policies, and procedures.</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3 shows an integration of required SMS elements with other SMS components and requirements.</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4 shows evaluation and sustainability of required actions and proves that they can be sustained for a long time.</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5 shows state of the art, which is verification as to whether the actions conform with the required standards and can be used to evaluate other companies.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902C593D-F1E8-4829-A95D-CD434A436E29}" type="slidenum">
              <a:rPr lang="en-US" smtClean="0"/>
              <a:t>4</a:t>
            </a:fld>
            <a:endParaRPr lang="en-US"/>
          </a:p>
        </p:txBody>
      </p:sp>
    </p:spTree>
    <p:extLst>
      <p:ext uri="{BB962C8B-B14F-4D97-AF65-F5344CB8AC3E}">
        <p14:creationId xmlns:p14="http://schemas.microsoft.com/office/powerpoint/2010/main" val="4243940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There is a variety of reasons why aviation industries perform gap analysis:</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They use the gap analysis to identify the best ways to implement their Safety Management Systems (SMS).</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aviation companies can adequately plan for their future aviation Safety Management Systems.</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companies can track, document, and file a continuous upgrading of the SMS.</a:t>
            </a:r>
          </a:p>
          <a:p>
            <a:pPr marL="1257300" marR="0" lvl="2" indent="-342900">
              <a:lnSpc>
                <a:spcPct val="107000"/>
              </a:lnSpc>
              <a:spcBef>
                <a:spcPts val="0"/>
              </a:spcBef>
              <a:spcAft>
                <a:spcPts val="80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Identify the inadequacies or gaps that are likely to be experienced in the aviation SMS.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It is necessary to note that, in small aviation companies, safety managers perform the gap analysis without needing any help from other experts (Müller,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Wittmer</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&amp;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Drax</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2014). However, in big and complex organizations, SMS managers delegate gap analysis task to a team of experts.   </a:t>
            </a:r>
          </a:p>
          <a:p>
            <a:endParaRPr lang="en-US" dirty="0"/>
          </a:p>
        </p:txBody>
      </p:sp>
      <p:sp>
        <p:nvSpPr>
          <p:cNvPr id="4" name="Slide Number Placeholder 3"/>
          <p:cNvSpPr>
            <a:spLocks noGrp="1"/>
          </p:cNvSpPr>
          <p:nvPr>
            <p:ph type="sldNum" sz="quarter" idx="10"/>
          </p:nvPr>
        </p:nvSpPr>
        <p:spPr/>
        <p:txBody>
          <a:bodyPr/>
          <a:lstStyle/>
          <a:p>
            <a:fld id="{902C593D-F1E8-4829-A95D-CD434A436E29}" type="slidenum">
              <a:rPr lang="en-US" smtClean="0"/>
              <a:t>5</a:t>
            </a:fld>
            <a:endParaRPr lang="en-US"/>
          </a:p>
        </p:txBody>
      </p:sp>
    </p:spTree>
    <p:extLst>
      <p:ext uri="{BB962C8B-B14F-4D97-AF65-F5344CB8AC3E}">
        <p14:creationId xmlns:p14="http://schemas.microsoft.com/office/powerpoint/2010/main" val="815192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gap analysis is the first activity a safety manager must address before starting to implement the aviation safety management system.</a:t>
            </a:r>
          </a:p>
          <a:p>
            <a:pPr marL="342900" marR="0" lvl="0" indent="-342900">
              <a:lnSpc>
                <a:spcPct val="107000"/>
              </a:lnSpc>
              <a:spcBef>
                <a:spcPts val="0"/>
              </a:spcBef>
              <a:spcAft>
                <a:spcPts val="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Although many managers skip this gap analysis and go direct to the SMS implementation plan, this step is vital in ensuring that aviation safety is guaranteed. The gap analysis model needs to be more thorough compared to the SMS implementation plan (SMS management tool, 2021).</a:t>
            </a:r>
          </a:p>
          <a:p>
            <a:pPr marL="342900" marR="0" lvl="0" indent="-342900">
              <a:lnSpc>
                <a:spcPct val="107000"/>
              </a:lnSpc>
              <a:spcBef>
                <a:spcPts val="0"/>
              </a:spcBef>
              <a:spcAft>
                <a:spcPts val="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After completing the initial gap analysis, the safety manager may proceed to the SMS implementation plan but should have conducted and reviewed the entire process for its sustainability.</a:t>
            </a:r>
          </a:p>
        </p:txBody>
      </p:sp>
      <p:sp>
        <p:nvSpPr>
          <p:cNvPr id="4" name="Slide Number Placeholder 3"/>
          <p:cNvSpPr>
            <a:spLocks noGrp="1"/>
          </p:cNvSpPr>
          <p:nvPr>
            <p:ph type="sldNum" sz="quarter" idx="10"/>
          </p:nvPr>
        </p:nvSpPr>
        <p:spPr/>
        <p:txBody>
          <a:bodyPr/>
          <a:lstStyle/>
          <a:p>
            <a:fld id="{902C593D-F1E8-4829-A95D-CD434A436E29}" type="slidenum">
              <a:rPr lang="en-US" smtClean="0"/>
              <a:t>6</a:t>
            </a:fld>
            <a:endParaRPr lang="en-US"/>
          </a:p>
        </p:txBody>
      </p:sp>
    </p:spTree>
    <p:extLst>
      <p:ext uri="{BB962C8B-B14F-4D97-AF65-F5344CB8AC3E}">
        <p14:creationId xmlns:p14="http://schemas.microsoft.com/office/powerpoint/2010/main" val="1201465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SMS gap analysis focuses on the improvement and development of a standard SMS implementation plan. The management goes through the SMS gap analysis checklist to compare the qualities of the aviation service provider’s operations with the models implemented (SMS management tool, 2021).</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best SMS gap analysis is essential in helping the safety managers develop an SMS implementation plan that acts as a road map.</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Changes identified from a gap analysis are important as they show the existing gaps between the desired states and the current operations.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Gap analysis provides reports that determine the areas that are likely to demand improvements with minimal efforts and the SMS implementation areas that might need a longer period to be completed (Li, Ryerson, &amp;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Balakrishnan</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2019).</a:t>
            </a:r>
          </a:p>
          <a:p>
            <a:endParaRPr lang="en-US" dirty="0"/>
          </a:p>
        </p:txBody>
      </p:sp>
      <p:sp>
        <p:nvSpPr>
          <p:cNvPr id="4" name="Slide Number Placeholder 3"/>
          <p:cNvSpPr>
            <a:spLocks noGrp="1"/>
          </p:cNvSpPr>
          <p:nvPr>
            <p:ph type="sldNum" sz="quarter" idx="10"/>
          </p:nvPr>
        </p:nvSpPr>
        <p:spPr/>
        <p:txBody>
          <a:bodyPr/>
          <a:lstStyle/>
          <a:p>
            <a:fld id="{902C593D-F1E8-4829-A95D-CD434A436E29}" type="slidenum">
              <a:rPr lang="en-US" smtClean="0"/>
              <a:t>7</a:t>
            </a:fld>
            <a:endParaRPr lang="en-US"/>
          </a:p>
        </p:txBody>
      </p:sp>
    </p:spTree>
    <p:extLst>
      <p:ext uri="{BB962C8B-B14F-4D97-AF65-F5344CB8AC3E}">
        <p14:creationId xmlns:p14="http://schemas.microsoft.com/office/powerpoint/2010/main" val="4279988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gap analysis tool is vital in ensuring that an organization conducts a regular gap analysis against regulatory standards, which are important in monitoring a continuous improvement process.</a:t>
            </a:r>
          </a:p>
          <a:p>
            <a:pPr marL="342900" marR="0" lvl="0" indent="-342900">
              <a:lnSpc>
                <a:spcPct val="107000"/>
              </a:lnSpc>
              <a:spcBef>
                <a:spcPts val="0"/>
              </a:spcBef>
              <a:spcAft>
                <a:spcPts val="0"/>
              </a:spcAft>
              <a:buSzPts val="1000"/>
              <a:buFont typeface="Wingdings" panose="05000000000000000000" pitchFamily="2" charset="2"/>
              <a:buChar char=""/>
              <a:tabLst>
                <a:tab pos="9144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application helps keep a good track of every gap analysis and charts continuous improvement for an extended period (SMS management tool, 2021). In the process, the manager can:</a:t>
            </a:r>
          </a:p>
          <a:p>
            <a:pPr marL="1257300" marR="0" lvl="2" indent="-342900">
              <a:lnSpc>
                <a:spcPct val="107000"/>
              </a:lnSpc>
              <a:spcBef>
                <a:spcPts val="0"/>
              </a:spcBef>
              <a:spcAft>
                <a:spcPts val="0"/>
              </a:spcAft>
              <a:buSzPts val="1000"/>
              <a:buFont typeface="Symbol" panose="05050102010706020507" pitchFamily="18" charset="2"/>
              <a:buChar char=""/>
              <a:tabLst>
                <a:tab pos="13716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Perform the gap analysis as a way of determining the company’s strengths and weaknesses.</a:t>
            </a:r>
          </a:p>
          <a:p>
            <a:pPr marL="1257300" marR="0" lvl="2" indent="-342900">
              <a:lnSpc>
                <a:spcPct val="107000"/>
              </a:lnSpc>
              <a:spcBef>
                <a:spcPts val="0"/>
              </a:spcBef>
              <a:spcAft>
                <a:spcPts val="0"/>
              </a:spcAft>
              <a:buSzPts val="1000"/>
              <a:buFont typeface="Symbol" panose="05050102010706020507" pitchFamily="18" charset="2"/>
              <a:buChar char=""/>
              <a:tabLst>
                <a:tab pos="13716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Compare the gap analysis historical background with much ease by use of graphs.</a:t>
            </a:r>
          </a:p>
          <a:p>
            <a:pPr marL="1257300" marR="0" lvl="2" indent="-342900">
              <a:lnSpc>
                <a:spcPct val="107000"/>
              </a:lnSpc>
              <a:spcBef>
                <a:spcPts val="0"/>
              </a:spcBef>
              <a:spcAft>
                <a:spcPts val="0"/>
              </a:spcAft>
              <a:buSzPts val="1000"/>
              <a:buFont typeface="Symbol" panose="05050102010706020507" pitchFamily="18" charset="2"/>
              <a:buChar char=""/>
              <a:tabLst>
                <a:tab pos="13716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Document answers that help to review certain periods ranging from months to years.</a:t>
            </a:r>
          </a:p>
          <a:p>
            <a:pPr marL="1257300" marR="0" lvl="2" indent="-342900">
              <a:lnSpc>
                <a:spcPct val="107000"/>
              </a:lnSpc>
              <a:spcBef>
                <a:spcPts val="0"/>
              </a:spcBef>
              <a:spcAft>
                <a:spcPts val="800"/>
              </a:spcAft>
              <a:buSzPts val="1000"/>
              <a:buFont typeface="Symbol" panose="05050102010706020507" pitchFamily="18" charset="2"/>
              <a:buChar char=""/>
              <a:tabLst>
                <a:tab pos="13716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Learn the essential requirements of the aviation safety management system through developing and operating routine gap analysis procedures</a:t>
            </a:r>
          </a:p>
          <a:p>
            <a:endParaRPr lang="en-US" dirty="0"/>
          </a:p>
        </p:txBody>
      </p:sp>
      <p:sp>
        <p:nvSpPr>
          <p:cNvPr id="4" name="Slide Number Placeholder 3"/>
          <p:cNvSpPr>
            <a:spLocks noGrp="1"/>
          </p:cNvSpPr>
          <p:nvPr>
            <p:ph type="sldNum" sz="quarter" idx="10"/>
          </p:nvPr>
        </p:nvSpPr>
        <p:spPr/>
        <p:txBody>
          <a:bodyPr/>
          <a:lstStyle/>
          <a:p>
            <a:fld id="{902C593D-F1E8-4829-A95D-CD434A436E29}" type="slidenum">
              <a:rPr lang="en-US" smtClean="0"/>
              <a:t>8</a:t>
            </a:fld>
            <a:endParaRPr lang="en-US"/>
          </a:p>
        </p:txBody>
      </p:sp>
    </p:spTree>
    <p:extLst>
      <p:ext uri="{BB962C8B-B14F-4D97-AF65-F5344CB8AC3E}">
        <p14:creationId xmlns:p14="http://schemas.microsoft.com/office/powerpoint/2010/main" val="2347203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a:lnSpc>
                <a:spcPct val="107000"/>
              </a:lnSpc>
              <a:spcBef>
                <a:spcPts val="0"/>
              </a:spcBef>
              <a:spcAft>
                <a:spcPts val="0"/>
              </a:spcAft>
            </a:pPr>
            <a:endParaRPr lang="en-US"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Gap analysis is a technique essential in assessing and analyzing the aviation company’s current and future state.</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process begins with a scope definition followed by a description of how the entire process should be conducted by the company SMS manager or by delegated experts.</a:t>
            </a: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The gap analysis ensures that airlines can conduct a self-audit to determine the best-practice standards to ensure safety.</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Applying the Gap analysis helps provide a report that provides details on essential areas to improve by adding resources or time.  </a:t>
            </a:r>
          </a:p>
          <a:p>
            <a:endParaRPr lang="en-US" dirty="0"/>
          </a:p>
        </p:txBody>
      </p:sp>
      <p:sp>
        <p:nvSpPr>
          <p:cNvPr id="4" name="Slide Number Placeholder 3"/>
          <p:cNvSpPr>
            <a:spLocks noGrp="1"/>
          </p:cNvSpPr>
          <p:nvPr>
            <p:ph type="sldNum" sz="quarter" idx="10"/>
          </p:nvPr>
        </p:nvSpPr>
        <p:spPr/>
        <p:txBody>
          <a:bodyPr/>
          <a:lstStyle/>
          <a:p>
            <a:fld id="{902C593D-F1E8-4829-A95D-CD434A436E29}" type="slidenum">
              <a:rPr lang="en-US" smtClean="0"/>
              <a:t>9</a:t>
            </a:fld>
            <a:endParaRPr lang="en-US"/>
          </a:p>
        </p:txBody>
      </p:sp>
    </p:spTree>
    <p:extLst>
      <p:ext uri="{BB962C8B-B14F-4D97-AF65-F5344CB8AC3E}">
        <p14:creationId xmlns:p14="http://schemas.microsoft.com/office/powerpoint/2010/main" val="20024058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2C593D-F1E8-4829-A95D-CD434A436E29}" type="slidenum">
              <a:rPr lang="en-US" smtClean="0"/>
              <a:t>10</a:t>
            </a:fld>
            <a:endParaRPr lang="en-US"/>
          </a:p>
        </p:txBody>
      </p:sp>
    </p:spTree>
    <p:extLst>
      <p:ext uri="{BB962C8B-B14F-4D97-AF65-F5344CB8AC3E}">
        <p14:creationId xmlns:p14="http://schemas.microsoft.com/office/powerpoint/2010/main" val="26271615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4/25/2021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4/25/2021</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hyperlink" Target="https://www.asms-pro.com/modules/safetyassurance/gapanalysis.asp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questionpro.com/blog/gap-analysi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xclusive.multibriefs.com/content/gap-analysis-improves-associations/association-management"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process.st/gap-analysis/"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4867883"/>
          </a:xfrm>
        </p:spPr>
        <p:txBody>
          <a:bodyPr>
            <a:normAutofit fontScale="90000"/>
          </a:bodyPr>
          <a:lstStyle/>
          <a:p>
            <a:pPr>
              <a:lnSpc>
                <a:spcPct val="200000"/>
              </a:lnSpc>
              <a:spcBef>
                <a:spcPts val="0"/>
              </a:spcBef>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Name</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US" dirty="0">
                <a:latin typeface="Times New Roman" panose="02020603050405020304" pitchFamily="18" charset="0"/>
                <a:ea typeface="Calibri" panose="020F0502020204030204" pitchFamily="34" charset="0"/>
                <a:cs typeface="Times New Roman" panose="02020603050405020304" pitchFamily="18" charset="0"/>
              </a:rPr>
              <a:t>Institution affiliation</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US" dirty="0">
                <a:latin typeface="Times New Roman" panose="02020603050405020304" pitchFamily="18" charset="0"/>
                <a:ea typeface="Calibri" panose="020F0502020204030204" pitchFamily="34" charset="0"/>
                <a:cs typeface="Times New Roman" panose="02020603050405020304" pitchFamily="18" charset="0"/>
              </a:rPr>
              <a:t>Course name</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US" dirty="0">
                <a:latin typeface="Times New Roman" panose="02020603050405020304" pitchFamily="18" charset="0"/>
                <a:ea typeface="Calibri" panose="020F0502020204030204" pitchFamily="34" charset="0"/>
                <a:cs typeface="Times New Roman" panose="02020603050405020304" pitchFamily="18" charset="0"/>
              </a:rPr>
              <a:t>Instructor</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US" dirty="0">
                <a:latin typeface="Times New Roman" panose="02020603050405020304" pitchFamily="18" charset="0"/>
                <a:ea typeface="Calibri" panose="020F0502020204030204" pitchFamily="34" charset="0"/>
                <a:cs typeface="Times New Roman" panose="02020603050405020304" pitchFamily="18" charset="0"/>
              </a:rPr>
              <a:t>Date</a:t>
            </a:r>
            <a:endParaRPr lang="en-US"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4813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3"/>
          </p:nvPr>
        </p:nvSpPr>
        <p:spPr/>
        <p:txBody>
          <a:bodyPr>
            <a:normAutofit lnSpcReduction="10000"/>
          </a:bodyPr>
          <a:lstStyle/>
          <a:p>
            <a:pPr marL="0" marR="0">
              <a:lnSpc>
                <a:spcPct val="107000"/>
              </a:lnSpc>
              <a:spcBef>
                <a:spcPts val="0"/>
              </a:spcBef>
              <a:spcAft>
                <a:spcPts val="800"/>
              </a:spcAft>
            </a:pPr>
            <a:r>
              <a:rPr lang="en-US" cap="none" dirty="0" err="1" smtClean="0">
                <a:latin typeface="Calibri" panose="020F0502020204030204" pitchFamily="34" charset="0"/>
                <a:ea typeface="Calibri" panose="020F0502020204030204" pitchFamily="34" charset="0"/>
                <a:cs typeface="Times New Roman" panose="02020603050405020304" pitchFamily="18" charset="0"/>
              </a:rPr>
              <a:t>Lutte</a:t>
            </a:r>
            <a:r>
              <a:rPr lang="en-US" cap="none" dirty="0" smtClean="0">
                <a:latin typeface="Calibri" panose="020F0502020204030204" pitchFamily="34" charset="0"/>
                <a:ea typeface="Calibri" panose="020F0502020204030204" pitchFamily="34" charset="0"/>
                <a:cs typeface="Times New Roman" panose="02020603050405020304" pitchFamily="18" charset="0"/>
              </a:rPr>
              <a:t>, R. K. (2018). Aviation Outreach Model And Gap Analysis: Examining Solutions To Address Workforce Shortages. </a:t>
            </a:r>
            <a:r>
              <a:rPr lang="en-US" i="1" cap="none" dirty="0" smtClean="0">
                <a:latin typeface="Calibri" panose="020F0502020204030204" pitchFamily="34" charset="0"/>
                <a:ea typeface="Calibri" panose="020F0502020204030204" pitchFamily="34" charset="0"/>
                <a:cs typeface="Times New Roman" panose="02020603050405020304" pitchFamily="18" charset="0"/>
              </a:rPr>
              <a:t>The Collegiate Aviation Review International</a:t>
            </a:r>
            <a:r>
              <a:rPr lang="en-US" cap="none" dirty="0" smtClean="0">
                <a:latin typeface="Calibri" panose="020F0502020204030204" pitchFamily="34" charset="0"/>
                <a:ea typeface="Calibri" panose="020F0502020204030204" pitchFamily="34" charset="0"/>
                <a:cs typeface="Times New Roman" panose="02020603050405020304" pitchFamily="18" charset="0"/>
              </a:rPr>
              <a:t>, </a:t>
            </a:r>
            <a:r>
              <a:rPr lang="en-US" i="1" cap="none" dirty="0" smtClean="0">
                <a:latin typeface="Calibri" panose="020F0502020204030204" pitchFamily="34" charset="0"/>
                <a:ea typeface="Calibri" panose="020F0502020204030204" pitchFamily="34" charset="0"/>
                <a:cs typeface="Times New Roman" panose="02020603050405020304" pitchFamily="18" charset="0"/>
              </a:rPr>
              <a:t>36</a:t>
            </a:r>
            <a:r>
              <a:rPr lang="en-US" cap="none" dirty="0" smtClean="0">
                <a:latin typeface="Calibri" panose="020F0502020204030204" pitchFamily="34" charset="0"/>
                <a:ea typeface="Calibri" panose="020F0502020204030204" pitchFamily="34" charset="0"/>
                <a:cs typeface="Times New Roman" panose="02020603050405020304" pitchFamily="18" charset="0"/>
              </a:rPr>
              <a:t>(1).</a:t>
            </a:r>
          </a:p>
          <a:p>
            <a:pPr marL="0" marR="0">
              <a:lnSpc>
                <a:spcPct val="107000"/>
              </a:lnSpc>
              <a:spcBef>
                <a:spcPts val="0"/>
              </a:spcBef>
              <a:spcAft>
                <a:spcPts val="800"/>
              </a:spcAft>
            </a:pPr>
            <a:r>
              <a:rPr lang="en-US" cap="none" dirty="0" smtClean="0">
                <a:latin typeface="Calibri" panose="020F0502020204030204" pitchFamily="34" charset="0"/>
                <a:ea typeface="Calibri" panose="020F0502020204030204" pitchFamily="34" charset="0"/>
                <a:cs typeface="Times New Roman" panose="02020603050405020304" pitchFamily="18" charset="0"/>
              </a:rPr>
              <a:t>Müller, R., </a:t>
            </a:r>
            <a:r>
              <a:rPr lang="en-US" cap="none" dirty="0" err="1" smtClean="0">
                <a:latin typeface="Calibri" panose="020F0502020204030204" pitchFamily="34" charset="0"/>
                <a:ea typeface="Calibri" panose="020F0502020204030204" pitchFamily="34" charset="0"/>
                <a:cs typeface="Times New Roman" panose="02020603050405020304" pitchFamily="18" charset="0"/>
              </a:rPr>
              <a:t>Wittmer</a:t>
            </a:r>
            <a:r>
              <a:rPr lang="en-US" cap="none" dirty="0" smtClean="0">
                <a:latin typeface="Calibri" panose="020F0502020204030204" pitchFamily="34" charset="0"/>
                <a:ea typeface="Calibri" panose="020F0502020204030204" pitchFamily="34" charset="0"/>
                <a:cs typeface="Times New Roman" panose="02020603050405020304" pitchFamily="18" charset="0"/>
              </a:rPr>
              <a:t>, A., &amp; </a:t>
            </a:r>
            <a:r>
              <a:rPr lang="en-US" cap="none" dirty="0" err="1" smtClean="0">
                <a:latin typeface="Calibri" panose="020F0502020204030204" pitchFamily="34" charset="0"/>
                <a:ea typeface="Calibri" panose="020F0502020204030204" pitchFamily="34" charset="0"/>
                <a:cs typeface="Times New Roman" panose="02020603050405020304" pitchFamily="18" charset="0"/>
              </a:rPr>
              <a:t>Drax</a:t>
            </a:r>
            <a:r>
              <a:rPr lang="en-US" cap="none" dirty="0" smtClean="0">
                <a:latin typeface="Calibri" panose="020F0502020204030204" pitchFamily="34" charset="0"/>
                <a:ea typeface="Calibri" panose="020F0502020204030204" pitchFamily="34" charset="0"/>
                <a:cs typeface="Times New Roman" panose="02020603050405020304" pitchFamily="18" charset="0"/>
              </a:rPr>
              <a:t>, C. (2014). Aviation Risk And Safety Management. </a:t>
            </a:r>
            <a:r>
              <a:rPr lang="en-US" i="1" cap="none" dirty="0" smtClean="0">
                <a:latin typeface="Calibri" panose="020F0502020204030204" pitchFamily="34" charset="0"/>
                <a:ea typeface="Calibri" panose="020F0502020204030204" pitchFamily="34" charset="0"/>
                <a:cs typeface="Times New Roman" panose="02020603050405020304" pitchFamily="18" charset="0"/>
              </a:rPr>
              <a:t>Cham: Springer</a:t>
            </a:r>
            <a:r>
              <a:rPr lang="en-US" cap="none" dirty="0" smtClean="0">
                <a:latin typeface="Calibri" panose="020F0502020204030204" pitchFamily="34" charset="0"/>
                <a:ea typeface="Calibri" panose="020F0502020204030204" pitchFamily="34" charset="0"/>
                <a:cs typeface="Times New Roman" panose="02020603050405020304" pitchFamily="18" charset="0"/>
              </a:rPr>
              <a:t>, 45-48.</a:t>
            </a:r>
          </a:p>
          <a:p>
            <a:pPr marL="0" marR="0">
              <a:lnSpc>
                <a:spcPct val="107000"/>
              </a:lnSpc>
              <a:spcBef>
                <a:spcPts val="0"/>
              </a:spcBef>
              <a:spcAft>
                <a:spcPts val="800"/>
              </a:spcAft>
            </a:pPr>
            <a:r>
              <a:rPr lang="en-US" cap="none" dirty="0" smtClean="0">
                <a:latin typeface="Calibri" panose="020F0502020204030204" pitchFamily="34" charset="0"/>
                <a:ea typeface="Calibri" panose="020F0502020204030204" pitchFamily="34" charset="0"/>
                <a:cs typeface="Times New Roman" panose="02020603050405020304" pitchFamily="18" charset="0"/>
              </a:rPr>
              <a:t>Li, M. Z., Ryerson, M. S., &amp; </a:t>
            </a:r>
            <a:r>
              <a:rPr lang="en-US" cap="none" dirty="0" err="1" smtClean="0">
                <a:latin typeface="Calibri" panose="020F0502020204030204" pitchFamily="34" charset="0"/>
                <a:ea typeface="Calibri" panose="020F0502020204030204" pitchFamily="34" charset="0"/>
                <a:cs typeface="Times New Roman" panose="02020603050405020304" pitchFamily="18" charset="0"/>
              </a:rPr>
              <a:t>Balakrishnan</a:t>
            </a:r>
            <a:r>
              <a:rPr lang="en-US" cap="none" dirty="0" smtClean="0">
                <a:latin typeface="Calibri" panose="020F0502020204030204" pitchFamily="34" charset="0"/>
                <a:ea typeface="Calibri" panose="020F0502020204030204" pitchFamily="34" charset="0"/>
                <a:cs typeface="Times New Roman" panose="02020603050405020304" pitchFamily="18" charset="0"/>
              </a:rPr>
              <a:t>, H. (2019). Topological Data Analysis For Aviation Applications. </a:t>
            </a:r>
            <a:r>
              <a:rPr lang="en-US" i="1" cap="none" dirty="0" smtClean="0">
                <a:latin typeface="Calibri" panose="020F0502020204030204" pitchFamily="34" charset="0"/>
                <a:ea typeface="Calibri" panose="020F0502020204030204" pitchFamily="34" charset="0"/>
                <a:cs typeface="Times New Roman" panose="02020603050405020304" pitchFamily="18" charset="0"/>
              </a:rPr>
              <a:t>Transportation Research Part E: Logistics And Transportation Review</a:t>
            </a:r>
            <a:r>
              <a:rPr lang="en-US" cap="none" dirty="0" smtClean="0">
                <a:latin typeface="Calibri" panose="020F0502020204030204" pitchFamily="34" charset="0"/>
                <a:ea typeface="Calibri" panose="020F0502020204030204" pitchFamily="34" charset="0"/>
                <a:cs typeface="Times New Roman" panose="02020603050405020304" pitchFamily="18" charset="0"/>
              </a:rPr>
              <a:t>, </a:t>
            </a:r>
            <a:r>
              <a:rPr lang="en-US" i="1" cap="none" dirty="0" smtClean="0">
                <a:latin typeface="Calibri" panose="020F0502020204030204" pitchFamily="34" charset="0"/>
                <a:ea typeface="Calibri" panose="020F0502020204030204" pitchFamily="34" charset="0"/>
                <a:cs typeface="Times New Roman" panose="02020603050405020304" pitchFamily="18" charset="0"/>
              </a:rPr>
              <a:t>128</a:t>
            </a:r>
            <a:r>
              <a:rPr lang="en-US" cap="none" dirty="0" smtClean="0">
                <a:latin typeface="Calibri" panose="020F0502020204030204" pitchFamily="34" charset="0"/>
                <a:ea typeface="Calibri" panose="020F0502020204030204" pitchFamily="34" charset="0"/>
                <a:cs typeface="Times New Roman" panose="02020603050405020304" pitchFamily="18" charset="0"/>
              </a:rPr>
              <a:t>, 149-174.</a:t>
            </a:r>
          </a:p>
          <a:p>
            <a:pPr marL="0" marR="0">
              <a:lnSpc>
                <a:spcPct val="107000"/>
              </a:lnSpc>
              <a:spcBef>
                <a:spcPts val="0"/>
              </a:spcBef>
              <a:spcAft>
                <a:spcPts val="800"/>
              </a:spcAft>
            </a:pPr>
            <a:r>
              <a:rPr lang="en-US" cap="none" dirty="0" err="1" smtClean="0">
                <a:latin typeface="Calibri" panose="020F0502020204030204" pitchFamily="34" charset="0"/>
                <a:ea typeface="Calibri" panose="020F0502020204030204" pitchFamily="34" charset="0"/>
                <a:cs typeface="Times New Roman" panose="02020603050405020304" pitchFamily="18" charset="0"/>
              </a:rPr>
              <a:t>Sms</a:t>
            </a:r>
            <a:r>
              <a:rPr lang="en-US" cap="none" dirty="0" smtClean="0">
                <a:latin typeface="Calibri" panose="020F0502020204030204" pitchFamily="34" charset="0"/>
                <a:ea typeface="Calibri" panose="020F0502020204030204" pitchFamily="34" charset="0"/>
                <a:cs typeface="Times New Roman" panose="02020603050405020304" pitchFamily="18" charset="0"/>
              </a:rPr>
              <a:t> Management Tool, 2021. Gap Analysis - </a:t>
            </a:r>
            <a:r>
              <a:rPr lang="en-US" i="1" cap="none" dirty="0" smtClean="0">
                <a:latin typeface="Calibri" panose="020F0502020204030204" pitchFamily="34" charset="0"/>
                <a:ea typeface="Calibri" panose="020F0502020204030204" pitchFamily="34" charset="0"/>
                <a:cs typeface="Times New Roman" panose="02020603050405020304" pitchFamily="18" charset="0"/>
              </a:rPr>
              <a:t>Aviation SMS Software Modules For Airlines &amp; Airports. </a:t>
            </a:r>
            <a:r>
              <a:rPr lang="en-US" cap="none" dirty="0" smtClean="0">
                <a:latin typeface="Calibri" panose="020F0502020204030204" pitchFamily="34" charset="0"/>
                <a:ea typeface="Calibri" panose="020F0502020204030204" pitchFamily="34" charset="0"/>
                <a:cs typeface="Times New Roman" panose="02020603050405020304" pitchFamily="18" charset="0"/>
              </a:rPr>
              <a:t>Retrieved April 25, 2021 From, </a:t>
            </a:r>
            <a:r>
              <a:rPr lang="en-US" u="sng" cap="none" dirty="0" smtClean="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Https://Www.Asms-pro.Com/Modules/Safetyassurance/Gapanalysis.Aspx</a:t>
            </a:r>
            <a:endParaRPr lang="en-US" cap="none" dirty="0" smtClean="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67761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Introduction</a:t>
            </a:r>
            <a:endParaRPr lang="en-US" cap="none" dirty="0"/>
          </a:p>
        </p:txBody>
      </p:sp>
      <p:sp>
        <p:nvSpPr>
          <p:cNvPr id="3" name="Content Placeholder 2"/>
          <p:cNvSpPr>
            <a:spLocks noGrp="1"/>
          </p:cNvSpPr>
          <p:nvPr>
            <p:ph sz="quarter" idx="13"/>
          </p:nvPr>
        </p:nvSpPr>
        <p:spPr/>
        <p:txBody>
          <a:bodyPr/>
          <a:lstStyle/>
          <a:p>
            <a:r>
              <a:rPr lang="en-US" sz="2800" cap="none" dirty="0" smtClean="0">
                <a:latin typeface="Calibri" panose="020F0502020204030204" pitchFamily="34" charset="0"/>
                <a:ea typeface="Calibri" panose="020F0502020204030204" pitchFamily="34" charset="0"/>
                <a:cs typeface="Times New Roman" panose="02020603050405020304" pitchFamily="18" charset="0"/>
              </a:rPr>
              <a:t>A gap analysis is the procedure airports and airlines apply to determine the steps lacking from a required state of existence.</a:t>
            </a:r>
          </a:p>
          <a:p>
            <a:r>
              <a:rPr lang="en-US" sz="2800" cap="none" dirty="0" smtClean="0">
                <a:latin typeface="Calibri" panose="020F0502020204030204" pitchFamily="34" charset="0"/>
                <a:ea typeface="Calibri" panose="020F0502020204030204" pitchFamily="34" charset="0"/>
                <a:cs typeface="Times New Roman" panose="02020603050405020304" pitchFamily="18" charset="0"/>
              </a:rPr>
              <a:t>G</a:t>
            </a:r>
            <a:r>
              <a:rPr lang="en-US" sz="2800" cap="none" dirty="0" smtClean="0">
                <a:latin typeface="Calibri" panose="020F0502020204030204" pitchFamily="34" charset="0"/>
                <a:ea typeface="Calibri" panose="020F0502020204030204" pitchFamily="34" charset="0"/>
                <a:cs typeface="Times New Roman" panose="02020603050405020304" pitchFamily="18" charset="0"/>
              </a:rPr>
              <a:t>ap analysis is performed in unique, structured, identifiable, and specific steps</a:t>
            </a:r>
            <a:r>
              <a:rPr lang="en-US" cap="none" dirty="0" smtClean="0">
                <a:latin typeface="Calibri" panose="020F0502020204030204" pitchFamily="34" charset="0"/>
                <a:ea typeface="Calibri" panose="020F0502020204030204" pitchFamily="34" charset="0"/>
                <a:cs typeface="Times New Roman" panose="02020603050405020304" pitchFamily="18" charset="0"/>
              </a:rPr>
              <a:t>. </a:t>
            </a:r>
            <a:endParaRPr lang="en-US" cap="none" dirty="0"/>
          </a:p>
        </p:txBody>
      </p:sp>
    </p:spTree>
    <p:extLst>
      <p:ext uri="{BB962C8B-B14F-4D97-AF65-F5344CB8AC3E}">
        <p14:creationId xmlns:p14="http://schemas.microsoft.com/office/powerpoint/2010/main" val="2501644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nSpc>
                <a:spcPct val="107000"/>
              </a:lnSpc>
              <a:spcBef>
                <a:spcPts val="0"/>
              </a:spcBef>
              <a:spcAft>
                <a:spcPts val="800"/>
              </a:spcAft>
            </a:pPr>
            <a:r>
              <a:rPr lang="en-US" cap="none" dirty="0" smtClean="0">
                <a:latin typeface="Calibri" panose="020F0502020204030204" pitchFamily="34" charset="0"/>
                <a:ea typeface="Calibri" panose="020F0502020204030204" pitchFamily="34" charset="0"/>
                <a:cs typeface="Times New Roman" panose="02020603050405020304" pitchFamily="18" charset="0"/>
              </a:rPr>
              <a:t>Why is gap analysis required in aviation SMS programs?</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sz="quarter" idx="13"/>
          </p:nvPr>
        </p:nvSpPr>
        <p:spPr>
          <a:xfrm>
            <a:off x="913774" y="2367092"/>
            <a:ext cx="5557364" cy="3424107"/>
          </a:xfrm>
        </p:spPr>
        <p:txBody>
          <a:bodyPr>
            <a:normAutofit/>
          </a:bodyPr>
          <a:lstStyle/>
          <a:p>
            <a:r>
              <a:rPr lang="en-US" sz="2800" cap="none" dirty="0" smtClean="0">
                <a:latin typeface="Calibri" panose="020F0502020204030204" pitchFamily="34" charset="0"/>
                <a:ea typeface="Calibri" panose="020F0502020204030204" pitchFamily="34" charset="0"/>
                <a:cs typeface="Times New Roman" panose="02020603050405020304" pitchFamily="18" charset="0"/>
              </a:rPr>
              <a:t>The gap analysis ensures that airlines can conduct a self-audit to determine the best-practice standards.</a:t>
            </a:r>
          </a:p>
          <a:p>
            <a:endParaRPr lang="en-US" sz="2800" dirty="0"/>
          </a:p>
        </p:txBody>
      </p:sp>
      <p:sp>
        <p:nvSpPr>
          <p:cNvPr id="7" name="Content Placeholder 6"/>
          <p:cNvSpPr>
            <a:spLocks noGrp="1"/>
          </p:cNvSpPr>
          <p:nvPr>
            <p:ph sz="quarter" idx="14"/>
          </p:nvPr>
        </p:nvSpPr>
        <p:spPr>
          <a:xfrm>
            <a:off x="6172200" y="2367092"/>
            <a:ext cx="5738446" cy="4104046"/>
          </a:xfrm>
        </p:spPr>
        <p:txBody>
          <a:bodyPr>
            <a:normAutofit lnSpcReduction="10000"/>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marL="0" marR="0">
              <a:lnSpc>
                <a:spcPct val="107000"/>
              </a:lnSpc>
              <a:spcBef>
                <a:spcPts val="0"/>
              </a:spcBef>
              <a:spcAft>
                <a:spcPts val="800"/>
              </a:spcAft>
            </a:pPr>
            <a:r>
              <a:rPr lang="en-US"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https://www.questionpro.com/blog/gap-analysis/</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smtClean="0"/>
          </a:p>
          <a:p>
            <a:endParaRPr lang="en-US" dirty="0"/>
          </a:p>
          <a:p>
            <a:endParaRPr lang="en-US" dirty="0" smtClean="0"/>
          </a:p>
          <a:p>
            <a:endParaRPr lang="en-US" dirty="0"/>
          </a:p>
          <a:p>
            <a:pPr marL="0" indent="0">
              <a:buNone/>
            </a:pPr>
            <a:endParaRPr lang="en-US" dirty="0" smtClean="0"/>
          </a:p>
          <a:p>
            <a:endParaRPr lang="en-US" dirty="0"/>
          </a:p>
          <a:p>
            <a:endParaRPr lang="en-US" dirty="0" smtClean="0"/>
          </a:p>
          <a:p>
            <a:endParaRPr lang="en-US" dirty="0"/>
          </a:p>
          <a:p>
            <a:endParaRPr lang="en-US" dirty="0" smtClean="0"/>
          </a:p>
          <a:p>
            <a:endParaRPr lang="en-US" dirty="0"/>
          </a:p>
        </p:txBody>
      </p:sp>
      <p:pic>
        <p:nvPicPr>
          <p:cNvPr id="9" name="Picture 8" descr="What is Gap Analysis: Definition, Method and Template with Example |  QuestionPro"/>
          <p:cNvPicPr/>
          <p:nvPr/>
        </p:nvPicPr>
        <p:blipFill>
          <a:blip r:embed="rId4">
            <a:extLst>
              <a:ext uri="{28A0092B-C50C-407E-A947-70E740481C1C}">
                <a14:useLocalDpi xmlns:a14="http://schemas.microsoft.com/office/drawing/2010/main" val="0"/>
              </a:ext>
            </a:extLst>
          </a:blip>
          <a:srcRect/>
          <a:stretch>
            <a:fillRect/>
          </a:stretch>
        </p:blipFill>
        <p:spPr bwMode="auto">
          <a:xfrm>
            <a:off x="6471138" y="1805354"/>
            <a:ext cx="4994031" cy="3634154"/>
          </a:xfrm>
          <a:prstGeom prst="rect">
            <a:avLst/>
          </a:prstGeom>
          <a:noFill/>
          <a:ln>
            <a:noFill/>
          </a:ln>
        </p:spPr>
      </p:pic>
    </p:spTree>
    <p:extLst>
      <p:ext uri="{BB962C8B-B14F-4D97-AF65-F5344CB8AC3E}">
        <p14:creationId xmlns:p14="http://schemas.microsoft.com/office/powerpoint/2010/main" val="2917492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a:lnSpc>
                <a:spcPct val="107000"/>
              </a:lnSpc>
              <a:spcBef>
                <a:spcPts val="0"/>
              </a:spcBef>
              <a:spcAft>
                <a:spcPts val="800"/>
              </a:spcAft>
            </a:pPr>
            <a:r>
              <a:rPr lang="en-US" cap="none" dirty="0">
                <a:latin typeface="Calibri" panose="020F0502020204030204" pitchFamily="34" charset="0"/>
                <a:ea typeface="Calibri" panose="020F0502020204030204" pitchFamily="34" charset="0"/>
                <a:cs typeface="Times New Roman" panose="02020603050405020304" pitchFamily="18" charset="0"/>
              </a:rPr>
              <a:t>H</a:t>
            </a:r>
            <a:r>
              <a:rPr lang="en-US" cap="none" dirty="0" smtClean="0">
                <a:latin typeface="Calibri" panose="020F0502020204030204" pitchFamily="34" charset="0"/>
                <a:ea typeface="Calibri" panose="020F0502020204030204" pitchFamily="34" charset="0"/>
                <a:cs typeface="Times New Roman" panose="02020603050405020304" pitchFamily="18" charset="0"/>
              </a:rPr>
              <a:t>ow is gap analysis prepared</a:t>
            </a:r>
            <a:r>
              <a:rPr lang="en-US" dirty="0" smtClean="0">
                <a:latin typeface="Calibri" panose="020F0502020204030204" pitchFamily="34" charset="0"/>
                <a:ea typeface="Calibri" panose="020F0502020204030204" pitchFamily="34" charset="0"/>
                <a:cs typeface="Times New Roman" panose="02020603050405020304" pitchFamily="18" charset="0"/>
              </a:rPr>
              <a:t>?</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sz="quarter" idx="13"/>
          </p:nvPr>
        </p:nvSpPr>
        <p:spPr/>
        <p:txBody>
          <a:bodyPr/>
          <a:lstStyle/>
          <a:p>
            <a:pPr marL="342900" lvl="0" indent="-342900">
              <a:lnSpc>
                <a:spcPct val="107000"/>
              </a:lnSpc>
              <a:spcBef>
                <a:spcPts val="0"/>
              </a:spcBef>
              <a:spcAft>
                <a:spcPts val="800"/>
              </a:spcAft>
              <a:buClr>
                <a:prstClr val="black"/>
              </a:buClr>
              <a:buSzPts val="1000"/>
              <a:buFont typeface="Symbol" panose="05050102010706020507" pitchFamily="18" charset="2"/>
              <a:buChar char=""/>
              <a:tabLst>
                <a:tab pos="457200" algn="l"/>
              </a:tabLst>
            </a:pPr>
            <a:r>
              <a:rPr lang="en-US" sz="3300"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T</a:t>
            </a:r>
            <a:r>
              <a:rPr lang="en-US" sz="3300" cap="none"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he gap analysis is a process that needs a model to work as intended as it is subdivided into sections like; hazard identification systems, regulations management etc. </a:t>
            </a:r>
            <a:endParaRPr lang="en-US" cap="none" dirty="0" smtClean="0">
              <a:solidFill>
                <a:prstClr val="black"/>
              </a:solidFill>
            </a:endParaRPr>
          </a:p>
          <a:p>
            <a:endParaRPr lang="en-US" dirty="0"/>
          </a:p>
        </p:txBody>
      </p:sp>
    </p:spTree>
    <p:extLst>
      <p:ext uri="{BB962C8B-B14F-4D97-AF65-F5344CB8AC3E}">
        <p14:creationId xmlns:p14="http://schemas.microsoft.com/office/powerpoint/2010/main" val="1448679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a:lnSpc>
                <a:spcPct val="107000"/>
              </a:lnSpc>
              <a:spcBef>
                <a:spcPts val="0"/>
              </a:spcBef>
              <a:spcAft>
                <a:spcPts val="800"/>
              </a:spcAft>
            </a:pPr>
            <a:r>
              <a:rPr lang="en-US" cap="none" dirty="0">
                <a:latin typeface="Calibri" panose="020F0502020204030204" pitchFamily="34" charset="0"/>
                <a:ea typeface="Calibri" panose="020F0502020204030204" pitchFamily="34" charset="0"/>
                <a:cs typeface="Times New Roman" panose="02020603050405020304" pitchFamily="18" charset="0"/>
              </a:rPr>
              <a:t>W</a:t>
            </a:r>
            <a:r>
              <a:rPr lang="en-US" cap="none" dirty="0" smtClean="0">
                <a:latin typeface="Calibri" panose="020F0502020204030204" pitchFamily="34" charset="0"/>
                <a:ea typeface="Calibri" panose="020F0502020204030204" pitchFamily="34" charset="0"/>
                <a:cs typeface="Times New Roman" panose="02020603050405020304" pitchFamily="18" charset="0"/>
              </a:rPr>
              <a:t>hy are gap analyses performed?</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sz="quarter" idx="13"/>
          </p:nvPr>
        </p:nvSpPr>
        <p:spPr>
          <a:xfrm>
            <a:off x="913774" y="2367092"/>
            <a:ext cx="5106026" cy="3752354"/>
          </a:xfrm>
        </p:spPr>
        <p:txBody>
          <a:bodyPr>
            <a:noAutofit/>
          </a:bodyPr>
          <a:lstStyle/>
          <a:p>
            <a:r>
              <a:rPr lang="en-US" sz="2800" cap="none" dirty="0">
                <a:latin typeface="Calibri" panose="020F0502020204030204" pitchFamily="34" charset="0"/>
                <a:ea typeface="Calibri" panose="020F0502020204030204" pitchFamily="34" charset="0"/>
                <a:cs typeface="Times New Roman" panose="02020603050405020304" pitchFamily="18" charset="0"/>
              </a:rPr>
              <a:t>G</a:t>
            </a:r>
            <a:r>
              <a:rPr lang="en-US" sz="2800" cap="none" dirty="0" smtClean="0">
                <a:latin typeface="Calibri" panose="020F0502020204030204" pitchFamily="34" charset="0"/>
                <a:ea typeface="Calibri" panose="020F0502020204030204" pitchFamily="34" charset="0"/>
                <a:cs typeface="Times New Roman" panose="02020603050405020304" pitchFamily="18" charset="0"/>
              </a:rPr>
              <a:t>ap analysis has a variety of purposes which help to upgrade the aviation operations. </a:t>
            </a:r>
          </a:p>
          <a:p>
            <a:r>
              <a:rPr lang="en-US" sz="2800" cap="none" dirty="0">
                <a:latin typeface="Calibri" panose="020F0502020204030204" pitchFamily="34" charset="0"/>
                <a:ea typeface="Calibri" panose="020F0502020204030204" pitchFamily="34" charset="0"/>
                <a:cs typeface="Times New Roman" panose="02020603050405020304" pitchFamily="18" charset="0"/>
              </a:rPr>
              <a:t>S</a:t>
            </a:r>
            <a:r>
              <a:rPr lang="en-US" sz="2800" cap="none" dirty="0" smtClean="0">
                <a:latin typeface="Calibri" panose="020F0502020204030204" pitchFamily="34" charset="0"/>
                <a:ea typeface="Calibri" panose="020F0502020204030204" pitchFamily="34" charset="0"/>
                <a:cs typeface="Times New Roman" panose="02020603050405020304" pitchFamily="18" charset="0"/>
              </a:rPr>
              <a:t>afety managers perform the gap analysis </a:t>
            </a:r>
            <a:endParaRPr lang="en-US" sz="2800" cap="none" dirty="0"/>
          </a:p>
        </p:txBody>
      </p:sp>
      <p:sp>
        <p:nvSpPr>
          <p:cNvPr id="4" name="Content Placeholder 3"/>
          <p:cNvSpPr>
            <a:spLocks noGrp="1"/>
          </p:cNvSpPr>
          <p:nvPr>
            <p:ph sz="quarter" idx="14"/>
          </p:nvPr>
        </p:nvSpPr>
        <p:spPr>
          <a:xfrm>
            <a:off x="6172200" y="2813538"/>
            <a:ext cx="5105400" cy="3305908"/>
          </a:xfrm>
        </p:spPr>
        <p:txBody>
          <a:bodyPr>
            <a:normAutofit fontScale="77500" lnSpcReduction="20000"/>
          </a:bodyPr>
          <a:lstStyle/>
          <a:p>
            <a:endParaRPr lang="en-US" dirty="0" smtClean="0"/>
          </a:p>
          <a:p>
            <a:endParaRPr lang="en-US" dirty="0"/>
          </a:p>
          <a:p>
            <a:endParaRPr lang="en-US" dirty="0" smtClean="0"/>
          </a:p>
          <a:p>
            <a:endParaRPr lang="en-US" dirty="0"/>
          </a:p>
          <a:p>
            <a:endParaRPr lang="en-US" dirty="0" smtClean="0"/>
          </a:p>
          <a:p>
            <a:endParaRPr lang="en-US" dirty="0"/>
          </a:p>
          <a:p>
            <a:pPr marL="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http://exclusive.multibriefs.com/content/gap-analysis-improves-associations/association-management</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descr="MultiBrief: Gap analysis improves associations"/>
          <p:cNvPicPr/>
          <p:nvPr/>
        </p:nvPicPr>
        <p:blipFill>
          <a:blip r:embed="rId4">
            <a:extLst>
              <a:ext uri="{28A0092B-C50C-407E-A947-70E740481C1C}">
                <a14:useLocalDpi xmlns:a14="http://schemas.microsoft.com/office/drawing/2010/main" val="0"/>
              </a:ext>
            </a:extLst>
          </a:blip>
          <a:srcRect/>
          <a:stretch>
            <a:fillRect/>
          </a:stretch>
        </p:blipFill>
        <p:spPr bwMode="auto">
          <a:xfrm>
            <a:off x="6096000" y="1816111"/>
            <a:ext cx="5714999" cy="3388936"/>
          </a:xfrm>
          <a:prstGeom prst="rect">
            <a:avLst/>
          </a:prstGeom>
          <a:noFill/>
          <a:ln>
            <a:noFill/>
          </a:ln>
        </p:spPr>
      </p:pic>
    </p:spTree>
    <p:extLst>
      <p:ext uri="{BB962C8B-B14F-4D97-AF65-F5344CB8AC3E}">
        <p14:creationId xmlns:p14="http://schemas.microsoft.com/office/powerpoint/2010/main" val="1481969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685800" marR="0">
              <a:lnSpc>
                <a:spcPct val="107000"/>
              </a:lnSpc>
              <a:spcBef>
                <a:spcPts val="0"/>
              </a:spcBef>
              <a:spcAft>
                <a:spcPts val="800"/>
              </a:spcAft>
            </a:pPr>
            <a:r>
              <a:rPr lang="en-US" cap="none" dirty="0">
                <a:latin typeface="Calibri" panose="020F0502020204030204" pitchFamily="34" charset="0"/>
                <a:ea typeface="Calibri" panose="020F0502020204030204" pitchFamily="34" charset="0"/>
                <a:cs typeface="Times New Roman" panose="02020603050405020304" pitchFamily="18" charset="0"/>
              </a:rPr>
              <a:t>W</a:t>
            </a:r>
            <a:r>
              <a:rPr lang="en-US" cap="none" dirty="0" smtClean="0">
                <a:latin typeface="Calibri" panose="020F0502020204030204" pitchFamily="34" charset="0"/>
                <a:ea typeface="Calibri" panose="020F0502020204030204" pitchFamily="34" charset="0"/>
                <a:cs typeface="Times New Roman" panose="02020603050405020304" pitchFamily="18" charset="0"/>
              </a:rPr>
              <a:t>hen to prepare the gap analysis</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sz="quarter" idx="13"/>
          </p:nvPr>
        </p:nvSpPr>
        <p:spPr>
          <a:xfrm>
            <a:off x="913774" y="2367092"/>
            <a:ext cx="10363826" cy="3822693"/>
          </a:xfrm>
        </p:spPr>
        <p:txBody>
          <a:bodyPr>
            <a:noAutofit/>
          </a:bodyPr>
          <a:lstStyle/>
          <a:p>
            <a:pPr marL="342900" marR="0" lvl="0" indent="-342900">
              <a:lnSpc>
                <a:spcPct val="107000"/>
              </a:lnSpc>
              <a:spcBef>
                <a:spcPts val="0"/>
              </a:spcBef>
              <a:spcAft>
                <a:spcPts val="800"/>
              </a:spcAft>
              <a:buSzPts val="1000"/>
              <a:buFont typeface="Wingdings" panose="05000000000000000000" pitchFamily="2" charset="2"/>
              <a:buChar char=""/>
              <a:tabLst>
                <a:tab pos="914400" algn="l"/>
              </a:tabLst>
            </a:pPr>
            <a:r>
              <a:rPr lang="en-US" sz="2800" cap="none" dirty="0" smtClean="0">
                <a:latin typeface="Calibri" panose="020F0502020204030204" pitchFamily="34" charset="0"/>
                <a:ea typeface="Calibri" panose="020F0502020204030204" pitchFamily="34" charset="0"/>
                <a:cs typeface="Times New Roman" panose="02020603050405020304" pitchFamily="18" charset="0"/>
              </a:rPr>
              <a:t>The gap analysis is the first activity a safety manager must address before starting to implement the aviation safety management system.</a:t>
            </a:r>
          </a:p>
          <a:p>
            <a:r>
              <a:rPr lang="en-US" sz="2800" cap="none" dirty="0">
                <a:latin typeface="Calibri" panose="020F0502020204030204" pitchFamily="34" charset="0"/>
                <a:ea typeface="Calibri" panose="020F0502020204030204" pitchFamily="34" charset="0"/>
                <a:cs typeface="Times New Roman" panose="02020603050405020304" pitchFamily="18" charset="0"/>
              </a:rPr>
              <a:t>T</a:t>
            </a:r>
            <a:r>
              <a:rPr lang="en-US" sz="2800" cap="none" dirty="0" smtClean="0">
                <a:latin typeface="Calibri" panose="020F0502020204030204" pitchFamily="34" charset="0"/>
                <a:ea typeface="Calibri" panose="020F0502020204030204" pitchFamily="34" charset="0"/>
                <a:cs typeface="Times New Roman" panose="02020603050405020304" pitchFamily="18" charset="0"/>
              </a:rPr>
              <a:t>he gap analysis should be conducted and evaluated to ensure a sustainable process. </a:t>
            </a:r>
            <a:endParaRPr lang="en-US" sz="2800" cap="none" dirty="0"/>
          </a:p>
        </p:txBody>
      </p:sp>
    </p:spTree>
    <p:extLst>
      <p:ext uri="{BB962C8B-B14F-4D97-AF65-F5344CB8AC3E}">
        <p14:creationId xmlns:p14="http://schemas.microsoft.com/office/powerpoint/2010/main" val="2993911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a:lnSpc>
                <a:spcPct val="107000"/>
              </a:lnSpc>
              <a:spcBef>
                <a:spcPts val="0"/>
              </a:spcBef>
              <a:spcAft>
                <a:spcPts val="800"/>
              </a:spcAft>
            </a:pPr>
            <a:r>
              <a:rPr lang="en-US" cap="none" dirty="0">
                <a:latin typeface="Calibri" panose="020F0502020204030204" pitchFamily="34" charset="0"/>
                <a:ea typeface="Calibri" panose="020F0502020204030204" pitchFamily="34" charset="0"/>
                <a:cs typeface="Times New Roman" panose="02020603050405020304" pitchFamily="18" charset="0"/>
              </a:rPr>
              <a:t>H</a:t>
            </a:r>
            <a:r>
              <a:rPr lang="en-US" cap="none" dirty="0" smtClean="0">
                <a:latin typeface="Calibri" panose="020F0502020204030204" pitchFamily="34" charset="0"/>
                <a:ea typeface="Calibri" panose="020F0502020204030204" pitchFamily="34" charset="0"/>
                <a:cs typeface="Times New Roman" panose="02020603050405020304" pitchFamily="18" charset="0"/>
              </a:rPr>
              <a:t>ow to use an SMS gap analysis?</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sz="quarter" idx="13"/>
          </p:nvPr>
        </p:nvSpPr>
        <p:spPr>
          <a:xfrm>
            <a:off x="913774" y="2367092"/>
            <a:ext cx="5106026" cy="3986816"/>
          </a:xfrm>
        </p:spPr>
        <p:txBody>
          <a:bodyPr>
            <a:noAutofit/>
          </a:bodyPr>
          <a:lstStyle/>
          <a:p>
            <a:r>
              <a:rPr lang="en-US" sz="2800" cap="none" dirty="0">
                <a:latin typeface="Calibri" panose="020F0502020204030204" pitchFamily="34" charset="0"/>
                <a:ea typeface="Calibri" panose="020F0502020204030204" pitchFamily="34" charset="0"/>
                <a:cs typeface="Times New Roman" panose="02020603050405020304" pitchFamily="18" charset="0"/>
              </a:rPr>
              <a:t>T</a:t>
            </a:r>
            <a:r>
              <a:rPr lang="en-US" sz="2800" cap="none" dirty="0" smtClean="0">
                <a:latin typeface="Calibri" panose="020F0502020204030204" pitchFamily="34" charset="0"/>
                <a:ea typeface="Calibri" panose="020F0502020204030204" pitchFamily="34" charset="0"/>
                <a:cs typeface="Times New Roman" panose="02020603050405020304" pitchFamily="18" charset="0"/>
              </a:rPr>
              <a:t>he SMS gap analysis focuses on the improvement and development of a standard SMS implementation plan.</a:t>
            </a:r>
          </a:p>
          <a:p>
            <a:r>
              <a:rPr lang="en-US" sz="2800" cap="none" dirty="0">
                <a:latin typeface="Calibri" panose="020F0502020204030204" pitchFamily="34" charset="0"/>
                <a:ea typeface="Calibri" panose="020F0502020204030204" pitchFamily="34" charset="0"/>
                <a:cs typeface="Times New Roman" panose="02020603050405020304" pitchFamily="18" charset="0"/>
              </a:rPr>
              <a:t>T</a:t>
            </a:r>
            <a:r>
              <a:rPr lang="en-US" sz="2800" cap="none" dirty="0" smtClean="0">
                <a:latin typeface="Calibri" panose="020F0502020204030204" pitchFamily="34" charset="0"/>
                <a:ea typeface="Calibri" panose="020F0502020204030204" pitchFamily="34" charset="0"/>
                <a:cs typeface="Times New Roman" panose="02020603050405020304" pitchFamily="18" charset="0"/>
              </a:rPr>
              <a:t>he best SMS gap analysis acts as a road map</a:t>
            </a:r>
            <a:endParaRPr lang="en-US" sz="2800" cap="none" dirty="0"/>
          </a:p>
        </p:txBody>
      </p:sp>
      <p:sp>
        <p:nvSpPr>
          <p:cNvPr id="4" name="Content Placeholder 3"/>
          <p:cNvSpPr>
            <a:spLocks noGrp="1"/>
          </p:cNvSpPr>
          <p:nvPr>
            <p:ph sz="quarter" idx="14"/>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a:p>
            <a:pPr marL="0" marR="0">
              <a:lnSpc>
                <a:spcPct val="107000"/>
              </a:lnSpc>
              <a:spcBef>
                <a:spcPts val="0"/>
              </a:spcBef>
              <a:spcAft>
                <a:spcPts val="800"/>
              </a:spcAft>
            </a:pPr>
            <a:r>
              <a:rPr lang="en-US"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https://www.process.st/gap-analysis/</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descr="Gap Analysis: How to Bridge the Gap Between Performance and Potential |  Process Street | Checklist, Workflow and SOP Software"/>
          <p:cNvPicPr/>
          <p:nvPr/>
        </p:nvPicPr>
        <p:blipFill>
          <a:blip r:embed="rId4">
            <a:extLst>
              <a:ext uri="{28A0092B-C50C-407E-A947-70E740481C1C}">
                <a14:useLocalDpi xmlns:a14="http://schemas.microsoft.com/office/drawing/2010/main" val="0"/>
              </a:ext>
            </a:extLst>
          </a:blip>
          <a:srcRect/>
          <a:stretch>
            <a:fillRect/>
          </a:stretch>
        </p:blipFill>
        <p:spPr bwMode="auto">
          <a:xfrm>
            <a:off x="6506307" y="2214694"/>
            <a:ext cx="4923693" cy="2849675"/>
          </a:xfrm>
          <a:prstGeom prst="rect">
            <a:avLst/>
          </a:prstGeom>
          <a:noFill/>
          <a:ln>
            <a:noFill/>
          </a:ln>
        </p:spPr>
      </p:pic>
    </p:spTree>
    <p:extLst>
      <p:ext uri="{BB962C8B-B14F-4D97-AF65-F5344CB8AC3E}">
        <p14:creationId xmlns:p14="http://schemas.microsoft.com/office/powerpoint/2010/main" val="3246783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914400" marR="0">
              <a:lnSpc>
                <a:spcPct val="107000"/>
              </a:lnSpc>
              <a:spcBef>
                <a:spcPts val="0"/>
              </a:spcBef>
              <a:spcAft>
                <a:spcPts val="800"/>
              </a:spcAft>
            </a:pPr>
            <a:r>
              <a:rPr lang="en-US" cap="none" dirty="0">
                <a:latin typeface="Calibri" panose="020F0502020204030204" pitchFamily="34" charset="0"/>
                <a:ea typeface="Calibri" panose="020F0502020204030204" pitchFamily="34" charset="0"/>
                <a:cs typeface="Times New Roman" panose="02020603050405020304" pitchFamily="18" charset="0"/>
              </a:rPr>
              <a:t>H</a:t>
            </a:r>
            <a:r>
              <a:rPr lang="en-US" cap="none" dirty="0" smtClean="0">
                <a:latin typeface="Calibri" panose="020F0502020204030204" pitchFamily="34" charset="0"/>
                <a:ea typeface="Calibri" panose="020F0502020204030204" pitchFamily="34" charset="0"/>
                <a:cs typeface="Times New Roman" panose="02020603050405020304" pitchFamily="18" charset="0"/>
              </a:rPr>
              <a:t>ow gap analysis helps to monitor continuous improvement</a:t>
            </a:r>
            <a:r>
              <a:rPr lang="en-US" dirty="0">
                <a:latin typeface="Calibri" panose="020F0502020204030204" pitchFamily="34" charset="0"/>
                <a:ea typeface="Calibri" panose="020F0502020204030204" pitchFamily="34" charset="0"/>
                <a:cs typeface="Times New Roman" panose="02020603050405020304" pitchFamily="18" charset="0"/>
              </a:rPr>
              <a:t/>
            </a:r>
            <a:br>
              <a:rPr lang="en-US"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sz="quarter" idx="13"/>
          </p:nvPr>
        </p:nvSpPr>
        <p:spPr>
          <a:xfrm>
            <a:off x="913774" y="2367092"/>
            <a:ext cx="10363826" cy="3869585"/>
          </a:xfrm>
        </p:spPr>
        <p:txBody>
          <a:bodyPr>
            <a:noAutofit/>
          </a:bodyPr>
          <a:lstStyle/>
          <a:p>
            <a:pPr marL="342900" marR="0" lvl="0" indent="-342900">
              <a:lnSpc>
                <a:spcPct val="107000"/>
              </a:lnSpc>
              <a:spcBef>
                <a:spcPts val="0"/>
              </a:spcBef>
              <a:spcAft>
                <a:spcPts val="800"/>
              </a:spcAft>
              <a:buSzPts val="1000"/>
              <a:buFont typeface="Wingdings" panose="05000000000000000000" pitchFamily="2" charset="2"/>
              <a:buChar char=""/>
              <a:tabLst>
                <a:tab pos="914400" algn="l"/>
              </a:tabLst>
            </a:pPr>
            <a:r>
              <a:rPr lang="en-US" sz="2800" cap="none" dirty="0" smtClean="0">
                <a:latin typeface="Calibri" panose="020F0502020204030204" pitchFamily="34" charset="0"/>
                <a:ea typeface="Calibri" panose="020F0502020204030204" pitchFamily="34" charset="0"/>
                <a:cs typeface="Times New Roman" panose="02020603050405020304" pitchFamily="18" charset="0"/>
              </a:rPr>
              <a:t>The gap analysis tool is vital in ensuring that an organization conducts a regular gap analysis against regulatory standards.</a:t>
            </a:r>
          </a:p>
          <a:p>
            <a:r>
              <a:rPr lang="en-US" sz="2800" cap="none" dirty="0" smtClean="0">
                <a:latin typeface="Calibri" panose="020F0502020204030204" pitchFamily="34" charset="0"/>
                <a:ea typeface="Calibri" panose="020F0502020204030204" pitchFamily="34" charset="0"/>
                <a:cs typeface="Times New Roman" panose="02020603050405020304" pitchFamily="18" charset="0"/>
              </a:rPr>
              <a:t>The application helps check out the gap analysis and charts continuous improvement for a long period.</a:t>
            </a:r>
            <a:endParaRPr lang="en-US" sz="2800" cap="none" dirty="0"/>
          </a:p>
        </p:txBody>
      </p:sp>
    </p:spTree>
    <p:extLst>
      <p:ext uri="{BB962C8B-B14F-4D97-AF65-F5344CB8AC3E}">
        <p14:creationId xmlns:p14="http://schemas.microsoft.com/office/powerpoint/2010/main" val="196690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smtClean="0"/>
              <a:t>Conclusion</a:t>
            </a:r>
            <a:endParaRPr lang="en-US" cap="none" dirty="0"/>
          </a:p>
        </p:txBody>
      </p:sp>
      <p:sp>
        <p:nvSpPr>
          <p:cNvPr id="3" name="Content Placeholder 2"/>
          <p:cNvSpPr>
            <a:spLocks noGrp="1"/>
          </p:cNvSpPr>
          <p:nvPr>
            <p:ph sz="quarter" idx="13"/>
          </p:nvPr>
        </p:nvSpPr>
        <p:spPr/>
        <p:txBody>
          <a:bodyPr>
            <a:normAutofit/>
          </a:bodyPr>
          <a:lstStyle/>
          <a:p>
            <a:r>
              <a:rPr lang="en-US" sz="2800" cap="none" dirty="0" smtClean="0"/>
              <a:t>Gap analysis helps to examine current and future state of an aviation company,</a:t>
            </a:r>
          </a:p>
          <a:p>
            <a:r>
              <a:rPr lang="en-US" sz="2800" cap="none" dirty="0"/>
              <a:t>I</a:t>
            </a:r>
            <a:r>
              <a:rPr lang="en-US" sz="2800" cap="none" dirty="0" smtClean="0"/>
              <a:t>t is a self-audit important to determine best-practice standards. </a:t>
            </a:r>
            <a:endParaRPr lang="en-US" sz="2800" cap="none" dirty="0"/>
          </a:p>
        </p:txBody>
      </p:sp>
    </p:spTree>
    <p:extLst>
      <p:ext uri="{BB962C8B-B14F-4D97-AF65-F5344CB8AC3E}">
        <p14:creationId xmlns:p14="http://schemas.microsoft.com/office/powerpoint/2010/main" val="3821348723"/>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80</TotalTime>
  <Words>1332</Words>
  <Application>Microsoft Office PowerPoint</Application>
  <PresentationFormat>Widescreen</PresentationFormat>
  <Paragraphs>108</Paragraphs>
  <Slides>10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Symbol</vt:lpstr>
      <vt:lpstr>Times New Roman</vt:lpstr>
      <vt:lpstr>Tw Cen MT</vt:lpstr>
      <vt:lpstr>Wingdings</vt:lpstr>
      <vt:lpstr>Droplet</vt:lpstr>
      <vt:lpstr>Name Institution affiliation Course name Instructor Date</vt:lpstr>
      <vt:lpstr>Introduction</vt:lpstr>
      <vt:lpstr>Why is gap analysis required in aviation SMS programs? </vt:lpstr>
      <vt:lpstr>How is gap analysis prepared? </vt:lpstr>
      <vt:lpstr>Why are gap analyses performed? </vt:lpstr>
      <vt:lpstr>When to prepare the gap analysis </vt:lpstr>
      <vt:lpstr>How to use an SMS gap analysis? </vt:lpstr>
      <vt:lpstr>How gap analysis helps to monitor continuous improvement </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8</cp:revision>
  <dcterms:created xsi:type="dcterms:W3CDTF">2021-04-25T08:12:32Z</dcterms:created>
  <dcterms:modified xsi:type="dcterms:W3CDTF">2021-04-25T18:13:19Z</dcterms:modified>
</cp:coreProperties>
</file>